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441" r:id="rId3"/>
    <p:sldId id="390" r:id="rId4"/>
    <p:sldId id="395" r:id="rId5"/>
    <p:sldId id="256" r:id="rId6"/>
    <p:sldId id="446" r:id="rId7"/>
    <p:sldId id="447" r:id="rId8"/>
    <p:sldId id="448" r:id="rId9"/>
    <p:sldId id="449" r:id="rId10"/>
    <p:sldId id="450" r:id="rId11"/>
    <p:sldId id="451" r:id="rId12"/>
    <p:sldId id="437" r:id="rId13"/>
    <p:sldId id="438" r:id="rId14"/>
    <p:sldId id="439" r:id="rId15"/>
    <p:sldId id="440" r:id="rId16"/>
    <p:sldId id="442" r:id="rId17"/>
    <p:sldId id="452" r:id="rId18"/>
    <p:sldId id="443" r:id="rId19"/>
    <p:sldId id="444" r:id="rId20"/>
    <p:sldId id="445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0D7BD"/>
    <a:srgbClr val="000000"/>
    <a:srgbClr val="FF0066"/>
    <a:srgbClr val="D2FEC4"/>
    <a:srgbClr val="C0FDAD"/>
    <a:srgbClr val="CC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6" autoAdjust="0"/>
    <p:restoredTop sz="91100" autoAdjust="0"/>
  </p:normalViewPr>
  <p:slideViewPr>
    <p:cSldViewPr>
      <p:cViewPr varScale="1">
        <p:scale>
          <a:sx n="68" d="100"/>
          <a:sy n="68" d="100"/>
        </p:scale>
        <p:origin x="-9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232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B58F06-BF12-4AE6-9ECC-85EB2608BEB4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63BD-9403-4BC9-B9CF-4F132D51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42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3519D9-88E8-418A-8374-9C2DC262F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5A8AA-32EE-4AE1-92E8-D1007494C172}" type="slidenum">
              <a:rPr lang="en-US"/>
              <a:pPr/>
              <a:t>2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44671-9138-410B-B26A-90A5A00C82CA}" type="slidenum">
              <a:rPr lang="en-US"/>
              <a:pPr/>
              <a:t>3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F4E39-7196-4F88-8DFD-D428AC1A5EB9}" type="slidenum">
              <a:rPr lang="en-US"/>
              <a:pPr/>
              <a:t>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A8CF-1611-49F9-A402-31FA13AC727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5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B59F5-0B0D-4E8F-9695-FA406E9BFA00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9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3086C-4041-4EA4-98A3-56AD577D8453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136E6-25C7-4939-AAE4-07EF3C3AAE9D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68E49-10ED-499E-B3F8-BB65A9B4BF6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56FC3-229B-45BD-90BF-B804C3A84E0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9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1008" y="2400"/>
                </a:cxn>
                <a:cxn ang="0">
                  <a:pos x="5760" y="1536"/>
                </a:cxn>
                <a:cxn ang="0">
                  <a:pos x="5760" y="0"/>
                </a:cxn>
                <a:cxn ang="0">
                  <a:pos x="0" y="0"/>
                </a:cxn>
                <a:cxn ang="0">
                  <a:pos x="0" y="1200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6764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fld id="{53D70788-3D51-430E-AC5D-212CCD2E6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4CEFA-AE6A-4583-93EF-A41E82E92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1663" y="152400"/>
            <a:ext cx="208756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134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502F8-49C6-455C-AFC1-551205622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1008" y="2400"/>
                </a:cxn>
                <a:cxn ang="0">
                  <a:pos x="5760" y="1536"/>
                </a:cxn>
                <a:cxn ang="0">
                  <a:pos x="5760" y="0"/>
                </a:cxn>
                <a:cxn ang="0">
                  <a:pos x="0" y="0"/>
                </a:cxn>
                <a:cxn ang="0">
                  <a:pos x="0" y="1200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6764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fld id="{53D70788-3D51-430E-AC5D-212CCD2E6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950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F839D-86D3-4A09-87D2-14387D40ED64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6013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18B0F-747D-4F47-AA16-723659D0849F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298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5A66C-BB43-41C4-8E63-DE8FFAFB1B97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4922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05FD-4C6A-4CBA-8324-2AAEC8588E18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5265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AB9C3-9E02-4A5E-80B0-A1176576C6AF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5149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9930-33B2-44BA-9772-E8CC7FCA01FC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3936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8EECE-1A8F-48F1-9A51-868C442F5AA5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930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F839D-86D3-4A09-87D2-14387D40E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2761-5FA9-4DBF-80BA-9DF4ADB2EA3D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9269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4CEFA-AE6A-4583-93EF-A41E82E9251D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9195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1663" y="152400"/>
            <a:ext cx="208756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134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502F8-49C6-455C-AFC1-551205622CDD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877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18B0F-747D-4F47-AA16-723659D084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5A66C-BB43-41C4-8E63-DE8FFAFB1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05FD-4C6A-4CBA-8324-2AAEC8588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AB9C3-9E02-4A5E-80B0-A1176576C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9930-33B2-44BA-9772-E8CC7FCA0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8EECE-1A8F-48F1-9A51-868C442F5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2761-5FA9-4DBF-80BA-9DF4ADB2E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2668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3A7CE1C0-1CBF-48BB-94B8-2C90DF91A12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2668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>
              <a:solidFill>
                <a:srgbClr val="808080"/>
              </a:solidFill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3A7CE1C0-1CBF-48BB-94B8-2C90DF91A121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08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BC Calculus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772400" cy="2057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Dale </a:t>
            </a:r>
            <a:r>
              <a:rPr lang="en-US" sz="4400" dirty="0" err="1" smtClean="0"/>
              <a:t>Nowlin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nowlind@bcsc.k12.in.us </a:t>
            </a:r>
          </a:p>
          <a:p>
            <a:pPr marL="0" indent="0" algn="ctr">
              <a:buNone/>
            </a:pPr>
            <a:r>
              <a:rPr lang="en-US" dirty="0" smtClean="0"/>
              <a:t>376-4206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43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85800"/>
            <a:ext cx="8458200" cy="4902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8000" b="1" dirty="0" smtClean="0"/>
              <a:t>VIREED</a:t>
            </a:r>
          </a:p>
          <a:p>
            <a:pPr algn="ctr">
              <a:buFontTx/>
              <a:buNone/>
            </a:pPr>
            <a:endParaRPr lang="en-US" sz="8000" dirty="0"/>
          </a:p>
          <a:p>
            <a:pPr algn="ctr">
              <a:buFontTx/>
              <a:buNone/>
            </a:pPr>
            <a:r>
              <a:rPr lang="en-US" sz="8000" b="1" dirty="0" smtClean="0"/>
              <a:t>DERIVE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684466145"/>
      </p:ext>
    </p:extLst>
  </p:cSld>
  <p:clrMapOvr>
    <a:masterClrMapping/>
  </p:clrMapOvr>
  <p:transition>
    <p:sndAc>
      <p:stSnd>
        <p:snd r:embed="rId3" name="Las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0966" y="215348"/>
            <a:ext cx="1782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b="1" dirty="0"/>
              <a:t>DERIVE</a:t>
            </a:r>
          </a:p>
        </p:txBody>
      </p:sp>
      <p:sp>
        <p:nvSpPr>
          <p:cNvPr id="3" name="Rectangle 2"/>
          <p:cNvSpPr/>
          <p:nvPr/>
        </p:nvSpPr>
        <p:spPr>
          <a:xfrm>
            <a:off x="1604827" y="1207625"/>
            <a:ext cx="2581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b="1" dirty="0"/>
              <a:t>INTERCEPT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1870" y="56388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b="1" dirty="0"/>
              <a:t>LIMITS AND DERIVATIVES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1950" y="2109657"/>
            <a:ext cx="37208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b="1" dirty="0"/>
              <a:t>EVEN  FUNCTION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32769" y="4901625"/>
            <a:ext cx="6208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b="1" dirty="0"/>
              <a:t>DIFFERENCE QUOTIENT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657661"/>
            <a:ext cx="2807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SECANT LINE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11385" y="1528195"/>
            <a:ext cx="2234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VELOCITY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1385" y="2405357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LOGARITHM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8435" y="2922898"/>
            <a:ext cx="3247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b="1" dirty="0"/>
              <a:t>RULE OF FOUR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5549" y="3481215"/>
            <a:ext cx="24865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FUNCTIONS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520" y="4063562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b="1" dirty="0" smtClean="0"/>
              <a:t>TANGENT LINE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0915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48077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Classroom Structure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2474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Working in study </a:t>
            </a:r>
            <a:r>
              <a:rPr lang="en-US" dirty="0" smtClean="0"/>
              <a:t>teams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New teams each unit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Teams assigned </a:t>
            </a:r>
            <a:r>
              <a:rPr lang="en-US" dirty="0" smtClean="0"/>
              <a:t>randomly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Doing math more than watching teacher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Work on </a:t>
            </a:r>
            <a:r>
              <a:rPr lang="en-US" dirty="0" smtClean="0"/>
              <a:t>challenging </a:t>
            </a:r>
            <a:r>
              <a:rPr lang="en-US" dirty="0" smtClean="0"/>
              <a:t>problems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Explain their reasoning to class or </a:t>
            </a:r>
            <a:r>
              <a:rPr lang="en-US" dirty="0" smtClean="0"/>
              <a:t>team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605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631" y="685799"/>
            <a:ext cx="27863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Curriculum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8293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 curriculum for BC Calculus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Covers college level Calculus 1 and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Applications </a:t>
            </a:r>
            <a:r>
              <a:rPr lang="en-US" dirty="0" smtClean="0"/>
              <a:t>woven throughout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 line textbook available through website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Grades posted at the end of each unit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526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9383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Balanced approach – Rule of Four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288091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Algebraically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Graphically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Numerically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Verbally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4343400"/>
            <a:ext cx="5373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Applies to textbook and to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69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3762" y="762000"/>
            <a:ext cx="28399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Technology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96278"/>
            <a:ext cx="83663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students should have a graphing calculator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tests: 50% calculator, 50% </a:t>
            </a:r>
            <a:r>
              <a:rPr lang="en-US" dirty="0" err="1" smtClean="0"/>
              <a:t>noncalculator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80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3762" y="762000"/>
            <a:ext cx="3836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Calculus Parties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696278"/>
            <a:ext cx="670087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Monday 3:20-4:10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Tuesday – Friday  7:00-7:40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additional times may be added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Work on homework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Get help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Give help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Retake tests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6543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762000"/>
            <a:ext cx="18380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Testing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96278"/>
            <a:ext cx="88410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Mastery tests can be retaken until 100% mastery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Any test may be retaken for improved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Test must be corrected and discussed with teacher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“AP Scale” applies to all tests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0334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4916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College Credit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24545"/>
            <a:ext cx="612924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From AP test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All students take the AP test in May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No fee for test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Last year 70% 5’s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92% qualified for college credit</a:t>
            </a:r>
          </a:p>
          <a:p>
            <a:pPr lvl="1"/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From dual credit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Through IU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4 credits per semester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$100 per semester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IU semester Exam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Registration deadlines: Aug 29 and Sept </a:t>
            </a:r>
          </a:p>
        </p:txBody>
      </p:sp>
    </p:spTree>
    <p:extLst>
      <p:ext uri="{BB962C8B-B14F-4D97-AF65-F5344CB8AC3E}">
        <p14:creationId xmlns:p14="http://schemas.microsoft.com/office/powerpoint/2010/main" val="4274100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2439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Next Year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24545"/>
            <a:ext cx="70054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Seniors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Retake </a:t>
            </a:r>
            <a:r>
              <a:rPr lang="en-US" sz="2400" dirty="0" err="1" smtClean="0"/>
              <a:t>Calc</a:t>
            </a:r>
            <a:r>
              <a:rPr lang="en-US" sz="2400" dirty="0" smtClean="0"/>
              <a:t> 1 or </a:t>
            </a:r>
            <a:r>
              <a:rPr lang="en-US" sz="2400" dirty="0" err="1" smtClean="0"/>
              <a:t>Calc</a:t>
            </a:r>
            <a:r>
              <a:rPr lang="en-US" sz="2400" dirty="0" smtClean="0"/>
              <a:t> 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Take a combined Calc1/</a:t>
            </a:r>
            <a:r>
              <a:rPr lang="en-US" sz="2400" dirty="0" err="1" smtClean="0"/>
              <a:t>Calc</a:t>
            </a:r>
            <a:r>
              <a:rPr lang="en-US" sz="2400" dirty="0" smtClean="0"/>
              <a:t> 2 course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Begin in </a:t>
            </a:r>
            <a:r>
              <a:rPr lang="en-US" sz="2400" dirty="0" err="1" smtClean="0"/>
              <a:t>Calc</a:t>
            </a:r>
            <a:r>
              <a:rPr lang="en-US" sz="2400" dirty="0" smtClean="0"/>
              <a:t> 3 or Linear Algebra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Juniors or Sophomores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Take </a:t>
            </a:r>
            <a:r>
              <a:rPr lang="en-US" sz="2400" dirty="0" err="1" smtClean="0"/>
              <a:t>Calc</a:t>
            </a:r>
            <a:r>
              <a:rPr lang="en-US" sz="2400" dirty="0" smtClean="0"/>
              <a:t> 3 (4 or 5 on </a:t>
            </a:r>
            <a:r>
              <a:rPr lang="en-US" sz="2400" dirty="0" err="1" smtClean="0"/>
              <a:t>Ap</a:t>
            </a:r>
            <a:r>
              <a:rPr lang="en-US" sz="2400" dirty="0" smtClean="0"/>
              <a:t> or IU credit required)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AP Statistics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1305004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0" name="Rectangle 10"/>
          <p:cNvSpPr>
            <a:spLocks noChangeArrowheads="1"/>
          </p:cNvSpPr>
          <p:nvPr/>
        </p:nvSpPr>
        <p:spPr bwMode="auto">
          <a:xfrm>
            <a:off x="6677025" y="4025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14732" name="Rectangle 12"/>
          <p:cNvSpPr>
            <a:spLocks noChangeArrowheads="1"/>
          </p:cNvSpPr>
          <p:nvPr/>
        </p:nvSpPr>
        <p:spPr bwMode="auto">
          <a:xfrm>
            <a:off x="4686300" y="19573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14733" name="Rectangle 13"/>
          <p:cNvSpPr>
            <a:spLocks noChangeArrowheads="1"/>
          </p:cNvSpPr>
          <p:nvPr/>
        </p:nvSpPr>
        <p:spPr bwMode="auto">
          <a:xfrm>
            <a:off x="7132638" y="4208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14734" name="Rectangle 14"/>
          <p:cNvSpPr>
            <a:spLocks noChangeArrowheads="1"/>
          </p:cNvSpPr>
          <p:nvPr/>
        </p:nvSpPr>
        <p:spPr bwMode="auto">
          <a:xfrm>
            <a:off x="6907213" y="42306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14738" name="Picture 18" descr="PHOTO 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838200"/>
            <a:ext cx="4800600" cy="3930650"/>
          </a:xfrm>
          <a:prstGeom prst="rect">
            <a:avLst/>
          </a:prstGeom>
          <a:noFill/>
        </p:spPr>
      </p:pic>
      <p:grpSp>
        <p:nvGrpSpPr>
          <p:cNvPr id="414747" name="Group 27"/>
          <p:cNvGrpSpPr>
            <a:grpSpLocks/>
          </p:cNvGrpSpPr>
          <p:nvPr/>
        </p:nvGrpSpPr>
        <p:grpSpPr bwMode="auto">
          <a:xfrm>
            <a:off x="1676400" y="4800600"/>
            <a:ext cx="6324600" cy="1189038"/>
            <a:chOff x="0" y="0"/>
            <a:chExt cx="3004" cy="346"/>
          </a:xfrm>
        </p:grpSpPr>
        <p:sp>
          <p:nvSpPr>
            <p:cNvPr id="414745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300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4746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300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eorgia" pitchFamily="18" charset="0"/>
                </a:rPr>
                <a:t>COLUMBUS NORTH HIGH SCHOOL</a:t>
              </a:r>
              <a:endPara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6677025" y="4025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686300" y="19573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pic>
        <p:nvPicPr>
          <p:cNvPr id="622598" name="Picture 6" descr="PHOTO HE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914400"/>
            <a:ext cx="4800600" cy="3930650"/>
          </a:xfrm>
          <a:prstGeom prst="rect">
            <a:avLst/>
          </a:prstGeom>
          <a:noFill/>
        </p:spPr>
      </p:pic>
      <p:grpSp>
        <p:nvGrpSpPr>
          <p:cNvPr id="622599" name="Group 7"/>
          <p:cNvGrpSpPr>
            <a:grpSpLocks/>
          </p:cNvGrpSpPr>
          <p:nvPr/>
        </p:nvGrpSpPr>
        <p:grpSpPr bwMode="auto">
          <a:xfrm>
            <a:off x="1447800" y="4724400"/>
            <a:ext cx="6324600" cy="642938"/>
            <a:chOff x="0" y="0"/>
            <a:chExt cx="3004" cy="187"/>
          </a:xfrm>
        </p:grpSpPr>
        <p:sp>
          <p:nvSpPr>
            <p:cNvPr id="62260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00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2601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300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eorgia" pitchFamily="18" charset="0"/>
                </a:rPr>
                <a:t>ARE YOU READY?</a:t>
              </a:r>
              <a:endPara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 loop="1">
        <p:snd r:embed="rId3" name="Chimes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8153400" cy="3962400"/>
          </a:xfrm>
        </p:spPr>
        <p:txBody>
          <a:bodyPr/>
          <a:lstStyle/>
          <a:p>
            <a:pPr algn="ctr"/>
            <a:r>
              <a:rPr lang="en-US" sz="9600">
                <a:solidFill>
                  <a:schemeClr val="tx1"/>
                </a:solidFill>
                <a:latin typeface="Apple Chancery" charset="0"/>
              </a:rPr>
              <a:t>Let’s get</a:t>
            </a:r>
            <a:br>
              <a:rPr lang="en-US" sz="9600">
                <a:solidFill>
                  <a:schemeClr val="tx1"/>
                </a:solidFill>
                <a:latin typeface="Apple Chancery" charset="0"/>
              </a:rPr>
            </a:br>
            <a:r>
              <a:rPr lang="en-US" sz="9600">
                <a:solidFill>
                  <a:schemeClr val="tx1"/>
                </a:solidFill>
                <a:latin typeface="Apple Chancery" charset="0"/>
              </a:rPr>
              <a:t>Ready to....</a:t>
            </a: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2225" y="4267200"/>
            <a:ext cx="9166225" cy="2108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 loop="1">
        <p:snd r:embed="rId3" name="Drum Roll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latin typeface="Britannic Bold" pitchFamily="34" charset="0"/>
              </a:rPr>
              <a:t>Here we go BULLDOGS...</a:t>
            </a:r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8001000" cy="5207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12900" dirty="0" smtClean="0"/>
              <a:t>VAHCO</a:t>
            </a:r>
            <a:endParaRPr lang="en-US" sz="12900" dirty="0"/>
          </a:p>
          <a:p>
            <a:pPr algn="ctr">
              <a:buFontTx/>
              <a:buNone/>
            </a:pPr>
            <a:r>
              <a:rPr lang="en-US" sz="12900" dirty="0" smtClean="0">
                <a:solidFill>
                  <a:srgbClr val="FFFF00"/>
                </a:solidFill>
              </a:rPr>
              <a:t>H</a:t>
            </a:r>
            <a:r>
              <a:rPr lang="en-US" sz="12900" dirty="0" smtClean="0"/>
              <a:t>AV</a:t>
            </a:r>
            <a:r>
              <a:rPr lang="en-US" sz="12900" dirty="0" smtClean="0">
                <a:solidFill>
                  <a:srgbClr val="FFFF00"/>
                </a:solidFill>
              </a:rPr>
              <a:t>O</a:t>
            </a:r>
            <a:r>
              <a:rPr lang="en-US" sz="12900" dirty="0" smtClean="0"/>
              <a:t>C</a:t>
            </a:r>
            <a:endParaRPr lang="en-US" sz="129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18755"/>
      </p:ext>
    </p:extLst>
  </p:cSld>
  <p:clrMapOvr>
    <a:masterClrMapping/>
  </p:clrMapOvr>
  <p:transition>
    <p:sndAc>
      <p:stSnd>
        <p:snd r:embed="rId3" name="Las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2" grpId="0" autoUpdateAnimBg="0"/>
      <p:bldP spid="6348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001000" cy="4216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12800" dirty="0" smtClean="0"/>
              <a:t>NABIC</a:t>
            </a:r>
            <a:endParaRPr lang="en-US" sz="1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12800" dirty="0" smtClean="0">
                <a:solidFill>
                  <a:srgbClr val="FFFF00"/>
                </a:solidFill>
              </a:rPr>
              <a:t>CA</a:t>
            </a:r>
            <a:r>
              <a:rPr lang="en-US" sz="12800" dirty="0" smtClean="0"/>
              <a:t>BI</a:t>
            </a:r>
            <a:r>
              <a:rPr lang="en-US" sz="12800" dirty="0" smtClean="0">
                <a:solidFill>
                  <a:srgbClr val="FFFF00"/>
                </a:solidFill>
              </a:rPr>
              <a:t>N</a:t>
            </a:r>
            <a:endParaRPr lang="en-US" sz="1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67645"/>
      </p:ext>
    </p:extLst>
  </p:cSld>
  <p:clrMapOvr>
    <a:masterClrMapping/>
  </p:clrMapOvr>
  <p:transition>
    <p:sndAc>
      <p:stSnd>
        <p:snd r:embed="rId3" name="Las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2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2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2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2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066800"/>
            <a:ext cx="7543800" cy="5207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11100" dirty="0" smtClean="0"/>
              <a:t>BURNEM</a:t>
            </a:r>
            <a:endParaRPr lang="en-US" sz="11100" dirty="0"/>
          </a:p>
          <a:p>
            <a:pPr algn="ctr">
              <a:buFontTx/>
              <a:buNone/>
            </a:pPr>
            <a:r>
              <a:rPr lang="en-US" sz="11100" dirty="0" smtClean="0">
                <a:solidFill>
                  <a:srgbClr val="FFFF00"/>
                </a:solidFill>
              </a:rPr>
              <a:t>N</a:t>
            </a:r>
            <a:r>
              <a:rPr lang="en-US" sz="11100" dirty="0" smtClean="0"/>
              <a:t>U</a:t>
            </a:r>
            <a:r>
              <a:rPr lang="en-US" sz="11100" dirty="0" smtClean="0">
                <a:solidFill>
                  <a:srgbClr val="FFFF00"/>
                </a:solidFill>
              </a:rPr>
              <a:t>M</a:t>
            </a:r>
            <a:r>
              <a:rPr lang="en-US" sz="11100" dirty="0" smtClean="0"/>
              <a:t>BER</a:t>
            </a:r>
            <a:endParaRPr lang="en-US" sz="11100" dirty="0"/>
          </a:p>
        </p:txBody>
      </p:sp>
    </p:spTree>
    <p:extLst>
      <p:ext uri="{BB962C8B-B14F-4D97-AF65-F5344CB8AC3E}">
        <p14:creationId xmlns:p14="http://schemas.microsoft.com/office/powerpoint/2010/main" val="3731471021"/>
      </p:ext>
    </p:extLst>
  </p:cSld>
  <p:clrMapOvr>
    <a:masterClrMapping/>
  </p:clrMapOvr>
  <p:transition>
    <p:sndAc>
      <p:stSnd>
        <p:snd r:embed="rId3" name="Las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990600"/>
            <a:ext cx="73914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12800" dirty="0" smtClean="0"/>
              <a:t>RIDZAL</a:t>
            </a:r>
            <a:endParaRPr lang="en-US" sz="12800" dirty="0"/>
          </a:p>
          <a:p>
            <a:pPr algn="ctr">
              <a:buFontTx/>
              <a:buNone/>
            </a:pPr>
            <a:r>
              <a:rPr lang="en-US" sz="12800" dirty="0" smtClean="0"/>
              <a:t>LIZ</a:t>
            </a:r>
            <a:r>
              <a:rPr lang="en-US" sz="12800" dirty="0" smtClean="0">
                <a:solidFill>
                  <a:srgbClr val="FFFF00"/>
                </a:solidFill>
              </a:rPr>
              <a:t>AR</a:t>
            </a:r>
            <a:r>
              <a:rPr lang="en-US" sz="12800" dirty="0" smtClean="0"/>
              <a:t>D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2714160628"/>
      </p:ext>
    </p:extLst>
  </p:cSld>
  <p:clrMapOvr>
    <a:masterClrMapping/>
  </p:clrMapOvr>
  <p:transition>
    <p:sndAc>
      <p:stSnd>
        <p:snd r:embed="rId3" name="Las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81000"/>
            <a:ext cx="8458200" cy="5943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 dirty="0" smtClean="0"/>
              <a:t>Going boating gave the TV reporter the chance to be an --.</a:t>
            </a:r>
            <a:endParaRPr lang="en-US" sz="4000" b="1" dirty="0"/>
          </a:p>
          <a:p>
            <a:pPr algn="ctr">
              <a:buFontTx/>
              <a:buNone/>
            </a:pPr>
            <a:r>
              <a:rPr lang="en-US" sz="8000" b="1" dirty="0">
                <a:solidFill>
                  <a:srgbClr val="FFCC00"/>
                </a:solidFill>
              </a:rPr>
              <a:t> </a:t>
            </a:r>
            <a:r>
              <a:rPr lang="en-US" sz="6600" b="1" dirty="0" smtClean="0">
                <a:solidFill>
                  <a:srgbClr val="FFCC00"/>
                </a:solidFill>
              </a:rPr>
              <a:t>HOCANNMAR</a:t>
            </a:r>
            <a:endParaRPr lang="en-US" sz="6600" dirty="0">
              <a:cs typeface="Arial" charset="0"/>
            </a:endParaRPr>
          </a:p>
          <a:p>
            <a:pPr algn="ctr">
              <a:buFontTx/>
              <a:buNone/>
            </a:pPr>
            <a:r>
              <a:rPr lang="en-US" sz="4000" dirty="0">
                <a:cs typeface="Arial" charset="0"/>
              </a:rPr>
              <a:t>— — — </a:t>
            </a:r>
            <a:r>
              <a:rPr lang="en-US" sz="4000" dirty="0" smtClean="0">
                <a:cs typeface="Arial" charset="0"/>
              </a:rPr>
              <a:t>— — — </a:t>
            </a:r>
            <a:r>
              <a:rPr lang="en-US" sz="4000" dirty="0">
                <a:cs typeface="Arial" charset="0"/>
              </a:rPr>
              <a:t>— </a:t>
            </a:r>
            <a:r>
              <a:rPr lang="en-US" sz="4000" dirty="0" smtClean="0">
                <a:cs typeface="Arial" charset="0"/>
              </a:rPr>
              <a:t>— — </a:t>
            </a:r>
            <a:endParaRPr lang="en-US" sz="4000" dirty="0">
              <a:cs typeface="Arial" charset="0"/>
            </a:endParaRPr>
          </a:p>
          <a:p>
            <a:pPr algn="ctr">
              <a:buFontTx/>
              <a:buNone/>
            </a:pPr>
            <a:r>
              <a:rPr lang="en-US" sz="6600" b="1" dirty="0" smtClean="0"/>
              <a:t>ANCHORMAN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94941879"/>
      </p:ext>
    </p:extLst>
  </p:cSld>
  <p:clrMapOvr>
    <a:masterClrMapping/>
  </p:clrMapOvr>
  <p:transition>
    <p:sndAc>
      <p:stSnd>
        <p:snd r:embed="rId3" name="Laser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autoUpdateAnimBg="0"/>
    </p:bldLst>
  </p:timing>
</p:sld>
</file>

<file path=ppt/theme/theme1.xml><?xml version="1.0" encoding="utf-8"?>
<a:theme xmlns:a="http://schemas.openxmlformats.org/drawingml/2006/main" name="Angles">
  <a:themeElements>
    <a:clrScheme name="Angles 1">
      <a:dk1>
        <a:srgbClr val="F8F8F8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Ang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Angles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ngles">
  <a:themeElements>
    <a:clrScheme name="Angles 1">
      <a:dk1>
        <a:srgbClr val="F8F8F8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Ang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Angles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98:Templates:Presentation Designs:Angles</Template>
  <TotalTime>8158</TotalTime>
  <Words>327</Words>
  <Application>Microsoft Office PowerPoint</Application>
  <PresentationFormat>On-screen Show (4:3)</PresentationFormat>
  <Paragraphs>101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Angles</vt:lpstr>
      <vt:lpstr>1_Angles</vt:lpstr>
      <vt:lpstr>BC Calculus</vt:lpstr>
      <vt:lpstr>PowerPoint Presentation</vt:lpstr>
      <vt:lpstr>PowerPoint Presentation</vt:lpstr>
      <vt:lpstr>Let’s get Ready to....</vt:lpstr>
      <vt:lpstr>Here we go BULLDOGS...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get ready to..................</dc:title>
  <dc:creator>North Central High School</dc:creator>
  <cp:lastModifiedBy>None</cp:lastModifiedBy>
  <cp:revision>974</cp:revision>
  <cp:lastPrinted>2014-08-21T22:24:55Z</cp:lastPrinted>
  <dcterms:created xsi:type="dcterms:W3CDTF">1999-09-01T14:14:16Z</dcterms:created>
  <dcterms:modified xsi:type="dcterms:W3CDTF">2014-08-21T22:25:07Z</dcterms:modified>
</cp:coreProperties>
</file>